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71" r:id="rId5"/>
    <p:sldId id="272" r:id="rId6"/>
    <p:sldId id="268" r:id="rId7"/>
    <p:sldId id="259" r:id="rId8"/>
    <p:sldId id="260" r:id="rId9"/>
    <p:sldId id="270" r:id="rId10"/>
    <p:sldId id="264" r:id="rId11"/>
    <p:sldId id="265" r:id="rId12"/>
    <p:sldId id="273" r:id="rId13"/>
    <p:sldId id="274" r:id="rId14"/>
    <p:sldId id="275" r:id="rId15"/>
    <p:sldId id="276" r:id="rId16"/>
    <p:sldId id="277" r:id="rId17"/>
    <p:sldId id="278" r:id="rId18"/>
    <p:sldId id="279" r:id="rId19"/>
    <p:sldId id="2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490313-5DFF-4A17-83B1-C7E3F9ABD5CD}" v="17" dt="2025-05-14T04:37:45.7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14/05/2025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16799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9626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783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19091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14/05/2025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406418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14/05/2025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73878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14/05/2025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0163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14/05/2025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14/05/2025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24971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14/05/2025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521564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14/05/2025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874595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ea typeface="Verdana" pitchFamily="34" charset="0"/>
                <a:cs typeface="Verdana" pitchFamily="34" charset="0"/>
              </a:defRPr>
            </a:lvl1pPr>
          </a:lstStyle>
          <a:p>
            <a:fld id="{4994CE30-7D40-4BC0-BA0D-56C992D5B4BD}" type="datetimeFigureOut">
              <a:rPr lang="en-GB" smtClean="0"/>
              <a:t>14/05/2025</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ea typeface="Verdana" pitchFamily="34" charset="0"/>
                <a:cs typeface="Verdana"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ea typeface="Verdana" pitchFamily="34" charset="0"/>
                <a:cs typeface="Verdana" pitchFamily="34" charset="0"/>
              </a:defRPr>
            </a:lvl1pPr>
          </a:lstStyle>
          <a:p>
            <a:fld id="{1BCD3F7E-62B3-4FB9-95CE-D1B0CC271B85}" type="slidenum">
              <a:rPr lang="en-GB" smtClean="0"/>
              <a:t>‹#›</a:t>
            </a:fld>
            <a:endParaRPr lang="en-GB"/>
          </a:p>
        </p:txBody>
      </p:sp>
      <p:sp>
        <p:nvSpPr>
          <p:cNvPr id="8" name="Line 6">
            <a:extLst>
              <a:ext uri="{FF2B5EF4-FFF2-40B4-BE49-F238E27FC236}">
                <a16:creationId xmlns:a16="http://schemas.microsoft.com/office/drawing/2014/main" id="{3F0EAE8F-8B4C-436F-93E6-DF250930561C}"/>
              </a:ext>
            </a:extLst>
          </p:cNvPr>
          <p:cNvSpPr>
            <a:spLocks noChangeShapeType="1"/>
          </p:cNvSpPr>
          <p:nvPr/>
        </p:nvSpPr>
        <p:spPr bwMode="auto">
          <a:xfrm>
            <a:off x="812800" y="914400"/>
            <a:ext cx="10668000" cy="0"/>
          </a:xfrm>
          <a:prstGeom prst="line">
            <a:avLst/>
          </a:prstGeom>
          <a:noFill/>
          <a:ln w="57150" cmpd="thickThin">
            <a:solidFill>
              <a:schemeClr val="tx1"/>
            </a:solidFill>
            <a:round/>
            <a:headEnd/>
            <a:tailEnd/>
          </a:ln>
          <a:effectLst/>
        </p:spPr>
        <p:txBody>
          <a:bodyPr/>
          <a:lstStyle/>
          <a:p>
            <a:pPr>
              <a:defRPr/>
            </a:pPr>
            <a:endParaRPr lang="en-IN" sz="1800"/>
          </a:p>
        </p:txBody>
      </p:sp>
      <p:pic>
        <p:nvPicPr>
          <p:cNvPr id="7" name="Picture 7">
            <a:extLst>
              <a:ext uri="{FF2B5EF4-FFF2-40B4-BE49-F238E27FC236}">
                <a16:creationId xmlns:a16="http://schemas.microsoft.com/office/drawing/2014/main" id="{F5847C07-33FE-4652-A9FD-CD40E657B784}"/>
              </a:ext>
            </a:extLst>
          </p:cNvPr>
          <p:cNvPicPr>
            <a:picLocks noChangeAspect="1"/>
          </p:cNvPicPr>
          <p:nvPr/>
        </p:nvPicPr>
        <p:blipFill rotWithShape="1">
          <a:blip r:embed="rId13">
            <a:extLst>
              <a:ext uri="{28A0092B-C50C-407E-A947-70E740481C1C}">
                <a14:useLocalDpi xmlns:a14="http://schemas.microsoft.com/office/drawing/2010/main" val="0"/>
              </a:ext>
            </a:extLst>
          </a:blip>
          <a:srcRect b="18045"/>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4840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b="1" kern="1200">
          <a:solidFill>
            <a:srgbClr val="FF0000"/>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ieeexplore.ieee.org/document/9522117" TargetMode="External"/><Relationship Id="rId2" Type="http://schemas.openxmlformats.org/officeDocument/2006/relationships/hyperlink" Target="https://ieeexplore.ieee.org/document/9272286" TargetMode="External"/><Relationship Id="rId1" Type="http://schemas.openxmlformats.org/officeDocument/2006/relationships/slideLayout" Target="../slideLayouts/slideLayout2.xml"/><Relationship Id="rId6" Type="http://schemas.openxmlformats.org/officeDocument/2006/relationships/hyperlink" Target="https://ieeexplore.ieee.org/document/6296526" TargetMode="External"/><Relationship Id="rId5" Type="http://schemas.openxmlformats.org/officeDocument/2006/relationships/hyperlink" Target="https://ieeexplore.ieee.org/document/8825842" TargetMode="External"/><Relationship Id="rId4" Type="http://schemas.openxmlformats.org/officeDocument/2006/relationships/hyperlink" Target="https://ieeexplore.ieee.org/document/10200426"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rxiv.org/abs/2308.09716" TargetMode="External"/><Relationship Id="rId2" Type="http://schemas.openxmlformats.org/officeDocument/2006/relationships/hyperlink" Target="https://arxiv.org/abs/2110.07603" TargetMode="External"/><Relationship Id="rId1" Type="http://schemas.openxmlformats.org/officeDocument/2006/relationships/slideLayout" Target="../slideLayouts/slideLayout2.xml"/><Relationship Id="rId4" Type="http://schemas.openxmlformats.org/officeDocument/2006/relationships/hyperlink" Target="https://arxiv.org/abs/2205.00916"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abs/1803.10404" TargetMode="External"/><Relationship Id="rId2" Type="http://schemas.openxmlformats.org/officeDocument/2006/relationships/hyperlink" Target="https://arxiv.org/abs/1611.05358" TargetMode="External"/><Relationship Id="rId1" Type="http://schemas.openxmlformats.org/officeDocument/2006/relationships/slideLayout" Target="../slideLayouts/slideLayout2.xml"/><Relationship Id="rId4" Type="http://schemas.openxmlformats.org/officeDocument/2006/relationships/hyperlink" Target="https://ieeexplore.ieee.or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 TargetMode="External"/><Relationship Id="rId2" Type="http://schemas.openxmlformats.org/officeDocument/2006/relationships/hyperlink" Target="https://link.springer.com/" TargetMode="External"/><Relationship Id="rId1" Type="http://schemas.openxmlformats.org/officeDocument/2006/relationships/slideLayout" Target="../slideLayouts/slideLayout2.xml"/><Relationship Id="rId4" Type="http://schemas.openxmlformats.org/officeDocument/2006/relationships/hyperlink" Target="https://www.researchgate.ne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0469" y="1069102"/>
            <a:ext cx="10363200" cy="1470025"/>
          </a:xfrm>
        </p:spPr>
        <p:txBody>
          <a:bodyPr/>
          <a:lstStyle/>
          <a:p>
            <a:r>
              <a:rPr lang="en-GB" sz="1600" dirty="0">
                <a:solidFill>
                  <a:schemeClr val="tx1"/>
                </a:solidFill>
                <a:latin typeface="Cambria" panose="02040503050406030204" pitchFamily="18" charset="0"/>
                <a:ea typeface="Cambria" panose="02040503050406030204" pitchFamily="18" charset="0"/>
              </a:rPr>
              <a:t>                         </a:t>
            </a:r>
            <a:r>
              <a:rPr lang="en-GB" dirty="0">
                <a:solidFill>
                  <a:schemeClr val="tx1"/>
                </a:solidFill>
                <a:latin typeface="Cambria" panose="02040503050406030204" pitchFamily="18" charset="0"/>
                <a:ea typeface="Cambria" panose="02040503050406030204" pitchFamily="18" charset="0"/>
              </a:rPr>
              <a:t>CSD-G17 Lip Reading Using deep learning Models</a:t>
            </a:r>
            <a:endParaRPr lang="en-GB" dirty="0"/>
          </a:p>
        </p:txBody>
      </p:sp>
      <p:sp>
        <p:nvSpPr>
          <p:cNvPr id="3" name="Subtitle 2"/>
          <p:cNvSpPr>
            <a:spLocks noGrp="1"/>
          </p:cNvSpPr>
          <p:nvPr>
            <p:ph type="subTitle" idx="1"/>
          </p:nvPr>
        </p:nvSpPr>
        <p:spPr>
          <a:xfrm>
            <a:off x="790469" y="2721956"/>
            <a:ext cx="3970594" cy="552184"/>
          </a:xfrm>
        </p:spPr>
        <p:txBody>
          <a:bodyPr/>
          <a:lstStyle/>
          <a:p>
            <a:pPr algn="l"/>
            <a:r>
              <a:rPr lang="en-GB" dirty="0"/>
              <a:t>Batch Number:</a:t>
            </a:r>
          </a:p>
          <a:p>
            <a:pPr algn="l"/>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4209593027"/>
              </p:ext>
            </p:extLst>
          </p:nvPr>
        </p:nvGraphicFramePr>
        <p:xfrm>
          <a:off x="150126" y="3274141"/>
          <a:ext cx="6304670" cy="1483360"/>
        </p:xfrm>
        <a:graphic>
          <a:graphicData uri="http://schemas.openxmlformats.org/drawingml/2006/table">
            <a:tbl>
              <a:tblPr firstRow="1" bandRow="1">
                <a:tableStyleId>{3C2FFA5D-87B4-456A-9821-1D502468CF0F}</a:tableStyleId>
              </a:tblPr>
              <a:tblGrid>
                <a:gridCol w="2056604">
                  <a:extLst>
                    <a:ext uri="{9D8B030D-6E8A-4147-A177-3AD203B41FA5}">
                      <a16:colId xmlns:a16="http://schemas.microsoft.com/office/drawing/2014/main" val="3331634959"/>
                    </a:ext>
                  </a:extLst>
                </a:gridCol>
                <a:gridCol w="4248066">
                  <a:extLst>
                    <a:ext uri="{9D8B030D-6E8A-4147-A177-3AD203B41FA5}">
                      <a16:colId xmlns:a16="http://schemas.microsoft.com/office/drawing/2014/main" val="2054911721"/>
                    </a:ext>
                  </a:extLst>
                </a:gridCol>
              </a:tblGrid>
              <a:tr h="370840">
                <a:tc>
                  <a:txBody>
                    <a:bodyPr/>
                    <a:lstStyle/>
                    <a:p>
                      <a:pPr algn="ctr"/>
                      <a:r>
                        <a:rPr lang="en-GB" b="1" dirty="0">
                          <a:solidFill>
                            <a:schemeClr val="tx2">
                              <a:lumMod val="75000"/>
                            </a:schemeClr>
                          </a:solidFill>
                        </a:rPr>
                        <a:t>Roll Number</a:t>
                      </a:r>
                    </a:p>
                  </a:txBody>
                  <a:tcPr anchor="ctr"/>
                </a:tc>
                <a:tc>
                  <a:txBody>
                    <a:bodyPr/>
                    <a:lstStyle/>
                    <a:p>
                      <a:pPr algn="ctr"/>
                      <a:r>
                        <a:rPr lang="en-GB" b="1" dirty="0">
                          <a:solidFill>
                            <a:schemeClr val="tx2">
                              <a:lumMod val="75000"/>
                            </a:schemeClr>
                          </a:solidFill>
                        </a:rPr>
                        <a:t>Student Name</a:t>
                      </a:r>
                    </a:p>
                  </a:txBody>
                  <a:tcPr anchor="ctr"/>
                </a:tc>
                <a:extLst>
                  <a:ext uri="{0D108BD9-81ED-4DB2-BD59-A6C34878D82A}">
                    <a16:rowId xmlns:a16="http://schemas.microsoft.com/office/drawing/2014/main" val="1854405261"/>
                  </a:ext>
                </a:extLst>
              </a:tr>
              <a:tr h="370840">
                <a:tc>
                  <a:txBody>
                    <a:bodyPr/>
                    <a:lstStyle/>
                    <a:p>
                      <a:pPr algn="ctr"/>
                      <a:r>
                        <a:rPr lang="en-GB" dirty="0"/>
                        <a:t>20211CSD0097</a:t>
                      </a:r>
                    </a:p>
                  </a:txBody>
                  <a:tcPr anchor="ctr"/>
                </a:tc>
                <a:tc>
                  <a:txBody>
                    <a:bodyPr/>
                    <a:lstStyle/>
                    <a:p>
                      <a:pPr algn="ctr"/>
                      <a:r>
                        <a:rPr lang="en-GB" dirty="0"/>
                        <a:t>Mohammed Dhayan Ahmed</a:t>
                      </a:r>
                    </a:p>
                  </a:txBody>
                  <a:tcPr anchor="ctr"/>
                </a:tc>
                <a:extLst>
                  <a:ext uri="{0D108BD9-81ED-4DB2-BD59-A6C34878D82A}">
                    <a16:rowId xmlns:a16="http://schemas.microsoft.com/office/drawing/2014/main" val="4083651183"/>
                  </a:ext>
                </a:extLst>
              </a:tr>
              <a:tr h="370840">
                <a:tc>
                  <a:txBody>
                    <a:bodyPr/>
                    <a:lstStyle/>
                    <a:p>
                      <a:pPr algn="ctr"/>
                      <a:r>
                        <a:rPr lang="en-GB" dirty="0"/>
                        <a:t>20211LSD0004</a:t>
                      </a:r>
                    </a:p>
                  </a:txBody>
                  <a:tcPr anchor="ctr"/>
                </a:tc>
                <a:tc>
                  <a:txBody>
                    <a:bodyPr/>
                    <a:lstStyle/>
                    <a:p>
                      <a:pPr algn="ctr"/>
                      <a:r>
                        <a:rPr lang="en-GB" dirty="0"/>
                        <a:t>Srivatsa H</a:t>
                      </a:r>
                    </a:p>
                  </a:txBody>
                  <a:tcPr anchor="ctr"/>
                </a:tc>
                <a:extLst>
                  <a:ext uri="{0D108BD9-81ED-4DB2-BD59-A6C34878D82A}">
                    <a16:rowId xmlns:a16="http://schemas.microsoft.com/office/drawing/2014/main" val="2653141741"/>
                  </a:ext>
                </a:extLst>
              </a:tr>
              <a:tr h="370840">
                <a:tc>
                  <a:txBody>
                    <a:bodyPr/>
                    <a:lstStyle/>
                    <a:p>
                      <a:pPr algn="ctr"/>
                      <a:r>
                        <a:rPr lang="en-GB" dirty="0"/>
                        <a:t>20211CSD0056</a:t>
                      </a:r>
                    </a:p>
                  </a:txBody>
                  <a:tcPr anchor="ctr"/>
                </a:tc>
                <a:tc>
                  <a:txBody>
                    <a:bodyPr/>
                    <a:lstStyle/>
                    <a:p>
                      <a:pPr algn="ctr"/>
                      <a:r>
                        <a:rPr lang="en-GB" dirty="0" err="1"/>
                        <a:t>Bavith</a:t>
                      </a:r>
                      <a:r>
                        <a:rPr lang="en-GB" dirty="0"/>
                        <a:t> Raj</a:t>
                      </a:r>
                    </a:p>
                  </a:txBody>
                  <a:tcPr anchor="ctr"/>
                </a:tc>
                <a:extLst>
                  <a:ext uri="{0D108BD9-81ED-4DB2-BD59-A6C34878D82A}">
                    <a16:rowId xmlns:a16="http://schemas.microsoft.com/office/drawing/2014/main" val="1499541891"/>
                  </a:ext>
                </a:extLst>
              </a:tr>
            </a:tbl>
          </a:graphicData>
        </a:graphic>
      </p:graphicFrame>
      <p:sp>
        <p:nvSpPr>
          <p:cNvPr id="6" name="Subtitle 2"/>
          <p:cNvSpPr txBox="1">
            <a:spLocks/>
          </p:cNvSpPr>
          <p:nvPr/>
        </p:nvSpPr>
        <p:spPr>
          <a:xfrm>
            <a:off x="3986772" y="334089"/>
            <a:ext cx="3970594" cy="55218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sz="1600" dirty="0"/>
              <a:t>PIP4004 University Project-II</a:t>
            </a:r>
          </a:p>
          <a:p>
            <a:r>
              <a:rPr lang="en-GB" sz="1600" dirty="0"/>
              <a:t>Final Review</a:t>
            </a:r>
          </a:p>
          <a:p>
            <a:r>
              <a:rPr lang="en-GB" sz="1600" dirty="0"/>
              <a:t>14</a:t>
            </a:r>
            <a:r>
              <a:rPr lang="en-GB" sz="1600" baseline="30000" dirty="0"/>
              <a:t>th</a:t>
            </a:r>
            <a:r>
              <a:rPr lang="en-GB" sz="1600" dirty="0"/>
              <a:t> May 2025</a:t>
            </a:r>
          </a:p>
        </p:txBody>
      </p:sp>
      <p:sp>
        <p:nvSpPr>
          <p:cNvPr id="8" name="TextBox 7">
            <a:extLst>
              <a:ext uri="{FF2B5EF4-FFF2-40B4-BE49-F238E27FC236}">
                <a16:creationId xmlns:a16="http://schemas.microsoft.com/office/drawing/2014/main" id="{69976780-9599-0618-716B-745317530485}"/>
              </a:ext>
            </a:extLst>
          </p:cNvPr>
          <p:cNvSpPr txBox="1"/>
          <p:nvPr/>
        </p:nvSpPr>
        <p:spPr>
          <a:xfrm>
            <a:off x="6794881" y="3129152"/>
            <a:ext cx="6097136" cy="2144177"/>
          </a:xfrm>
          <a:prstGeom prst="rect">
            <a:avLst/>
          </a:prstGeom>
          <a:noFill/>
        </p:spPr>
        <p:txBody>
          <a:bodyPr wrap="square">
            <a:spAutoFit/>
          </a:bodyPr>
          <a:lstStyle/>
          <a:p>
            <a:pPr marL="0" marR="0" lvl="0" indent="0" algn="ctr" rtl="0">
              <a:spcBef>
                <a:spcPts val="0"/>
              </a:spcBef>
              <a:spcAft>
                <a:spcPts val="0"/>
              </a:spcAft>
              <a:buClr>
                <a:srgbClr val="17365D"/>
              </a:buClr>
              <a:buSzPts val="2000"/>
              <a:buFont typeface="Arial"/>
              <a:buNone/>
            </a:pPr>
            <a:r>
              <a:rPr lang="en-US" sz="24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lang="en-US" dirty="0">
              <a:latin typeface="Cambria" panose="02040503050406030204" pitchFamily="18" charset="0"/>
              <a:ea typeface="Cambria" panose="02040503050406030204" pitchFamily="18" charset="0"/>
            </a:endParaRPr>
          </a:p>
          <a:p>
            <a:pPr marL="0" marR="0" lvl="0" indent="0" algn="ctr" rtl="0">
              <a:spcBef>
                <a:spcPts val="400"/>
              </a:spcBef>
              <a:spcAft>
                <a:spcPts val="0"/>
              </a:spcAft>
              <a:buClr>
                <a:srgbClr val="17365D"/>
              </a:buClr>
              <a:buSzPts val="2000"/>
              <a:buFont typeface="Arial"/>
              <a:buNone/>
            </a:pPr>
            <a:endParaRPr lang="en-US" sz="24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a:p>
            <a:pPr lvl="0">
              <a:spcBef>
                <a:spcPts val="340"/>
              </a:spcBef>
              <a:buClr>
                <a:srgbClr val="17365D"/>
              </a:buClr>
              <a:buSzPts val="1700"/>
            </a:pPr>
            <a:r>
              <a:rPr lang="en-US"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Prof. </a:t>
            </a:r>
            <a:r>
              <a:rPr lang="en-US" b="1" dirty="0" err="1">
                <a:solidFill>
                  <a:schemeClr val="tx1"/>
                </a:solidFill>
                <a:latin typeface="Cambria" panose="02040503050406030204" pitchFamily="18" charset="0"/>
                <a:ea typeface="Cambria" panose="02040503050406030204" pitchFamily="18" charset="0"/>
                <a:cs typeface="Verdana"/>
                <a:sym typeface="Verdana"/>
              </a:rPr>
              <a:t>Lakshmisha</a:t>
            </a:r>
            <a:r>
              <a:rPr lang="en-US" b="1" dirty="0">
                <a:solidFill>
                  <a:schemeClr val="tx1"/>
                </a:solidFill>
                <a:latin typeface="Cambria" panose="02040503050406030204" pitchFamily="18" charset="0"/>
                <a:ea typeface="Cambria" panose="02040503050406030204" pitchFamily="18" charset="0"/>
                <a:cs typeface="Verdana"/>
                <a:sym typeface="Verdana"/>
              </a:rPr>
              <a:t> SK</a:t>
            </a:r>
            <a:endParaRPr lang="en-US" dirty="0">
              <a:solidFill>
                <a:schemeClr val="tx1"/>
              </a:solidFill>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US"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Assistant Professor</a:t>
            </a:r>
            <a:endParaRPr lang="en-US"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US"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lang="en-US"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US" sz="18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22649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p:txBody>
          <a:bodyPr>
            <a:normAutofit/>
          </a:bodyPr>
          <a:lstStyle/>
          <a:p>
            <a:r>
              <a:rPr lang="en-US" sz="2000" dirty="0"/>
              <a:t>Lip reading using deep learning has emerged as a powerful technique for recognizing speech from visual cues, especially in environments where audio signals are unavailable or distorted. The integration of Convolutional Neural Networks (CNNs), Transformers, and LSTMs has significantly improved the accuracy of lip-reading models by capturing both spatial and temporal features effectively.</a:t>
            </a:r>
          </a:p>
          <a:p>
            <a:pPr marL="0" indent="0">
              <a:buNone/>
            </a:pPr>
            <a:endParaRPr lang="en-US" sz="2000" dirty="0"/>
          </a:p>
          <a:p>
            <a:r>
              <a:rPr lang="en-US" sz="2000" dirty="0"/>
              <a:t>The proposed approach, leveraging CNN-based feature extraction, self-attention mechanisms, and sequence modeling, addresses the limitations of traditional methods and enhances robustness against variations in speakers, lighting, and occlusions. By using benchmark datasets such as GRID, LRW, and LRS3, the model can be fine-tuned for real-world applications, including assistive technologies for the hearing impaired, silent communication systems, and security-based authentication.</a:t>
            </a:r>
          </a:p>
        </p:txBody>
      </p:sp>
    </p:spTree>
    <p:extLst>
      <p:ext uri="{BB962C8B-B14F-4D97-AF65-F5344CB8AC3E}">
        <p14:creationId xmlns:p14="http://schemas.microsoft.com/office/powerpoint/2010/main" val="2238571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4" name="Rectangle 1">
            <a:extLst>
              <a:ext uri="{FF2B5EF4-FFF2-40B4-BE49-F238E27FC236}">
                <a16:creationId xmlns:a16="http://schemas.microsoft.com/office/drawing/2014/main" id="{F7BEE2B2-14A4-C94D-9B82-942ECE834D2C}"/>
              </a:ext>
            </a:extLst>
          </p:cNvPr>
          <p:cNvSpPr>
            <a:spLocks noGrp="1" noChangeArrowheads="1"/>
          </p:cNvSpPr>
          <p:nvPr>
            <p:ph idx="1"/>
          </p:nvPr>
        </p:nvSpPr>
        <p:spPr bwMode="auto">
          <a:xfrm>
            <a:off x="896777" y="1025562"/>
            <a:ext cx="10184583"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Lip Reading Sentences Using Deep Learning With Only Visual Cues</a:t>
            </a:r>
            <a:r>
              <a:rPr kumimoji="0" lang="en-US" altLang="en-US" sz="1600" b="0" i="0" u="none" strike="noStrike" cap="none" normalizeH="0" baseline="0" dirty="0">
                <a:ln>
                  <a:noFill/>
                </a:ln>
                <a:solidFill>
                  <a:schemeClr val="tx1"/>
                </a:solidFill>
                <a:effectLst/>
                <a:latin typeface="Arial" panose="020B0604020202020204" pitchFamily="34" charset="0"/>
              </a:rPr>
              <a:t> – This paper explores deep learning</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techniques for lip reading using only visual cues, eliminating the need for audio data. </a:t>
            </a:r>
            <a:r>
              <a:rPr kumimoji="0" lang="en-US" altLang="en-US" sz="1600" b="0" i="0" u="none" strike="noStrike" cap="none" normalizeH="0" baseline="0" dirty="0">
                <a:ln>
                  <a:noFill/>
                </a:ln>
                <a:solidFill>
                  <a:schemeClr val="tx1"/>
                </a:solidFill>
                <a:effectLst/>
                <a:latin typeface="Arial" panose="020B0604020202020204" pitchFamily="34" charset="0"/>
                <a:hlinkClick r:id="rId2"/>
              </a:rPr>
              <a:t>IEEE Xplore</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hlinkClick r:id="rId2"/>
              </a:rPr>
              <a:t>ieeexplore.ieee.org</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Deep Learning-Based Automated Lip-Reading: A Survey</a:t>
            </a:r>
            <a:r>
              <a:rPr kumimoji="0" lang="en-US" altLang="en-US" sz="1600" b="0" i="0" u="none" strike="noStrike" cap="none" normalizeH="0" baseline="0" dirty="0">
                <a:ln>
                  <a:noFill/>
                </a:ln>
                <a:solidFill>
                  <a:schemeClr val="tx1"/>
                </a:solidFill>
                <a:effectLst/>
                <a:latin typeface="Arial" panose="020B0604020202020204" pitchFamily="34" charset="0"/>
              </a:rPr>
              <a:t> – A comprehensive survey of deep learning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Arial" panose="020B0604020202020204" pitchFamily="34" charset="0"/>
              </a:rPr>
              <a:t>approaches applied to lip reading, covering existing models, datasets, and challenges. </a:t>
            </a:r>
            <a:r>
              <a:rPr kumimoji="0" lang="en-US" altLang="en-US" sz="1600" b="0" i="0" u="none" strike="noStrike" cap="none" normalizeH="0" baseline="0" dirty="0">
                <a:ln>
                  <a:noFill/>
                </a:ln>
                <a:solidFill>
                  <a:schemeClr val="tx1"/>
                </a:solidFill>
                <a:effectLst/>
                <a:latin typeface="Arial" panose="020B0604020202020204" pitchFamily="34" charset="0"/>
                <a:hlinkClick r:id="rId3"/>
              </a:rPr>
              <a:t>IEEE Xplore</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hlinkClick r:id="rId3"/>
              </a:rPr>
              <a:t>ieeexplore.ieee.org</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err="1">
                <a:ln>
                  <a:noFill/>
                </a:ln>
                <a:solidFill>
                  <a:schemeClr val="tx1"/>
                </a:solidFill>
                <a:effectLst/>
                <a:latin typeface="Arial" panose="020B0604020202020204" pitchFamily="34" charset="0"/>
              </a:rPr>
              <a:t>LipReadNet</a:t>
            </a:r>
            <a:r>
              <a:rPr kumimoji="0" lang="en-US" altLang="en-US" sz="1600" b="1" i="0" u="none" strike="noStrike" cap="none" normalizeH="0" baseline="0" dirty="0">
                <a:ln>
                  <a:noFill/>
                </a:ln>
                <a:solidFill>
                  <a:schemeClr val="tx1"/>
                </a:solidFill>
                <a:effectLst/>
                <a:latin typeface="Arial" panose="020B0604020202020204" pitchFamily="34" charset="0"/>
              </a:rPr>
              <a:t>: A Deep Learning Approach to Lip Reading</a:t>
            </a:r>
            <a:r>
              <a:rPr kumimoji="0" lang="en-US" altLang="en-US" sz="1600" b="0" i="0" u="none" strike="noStrike" cap="none" normalizeH="0" baseline="0" dirty="0">
                <a:ln>
                  <a:noFill/>
                </a:ln>
                <a:solidFill>
                  <a:schemeClr val="tx1"/>
                </a:solidFill>
                <a:effectLst/>
                <a:latin typeface="Arial" panose="020B0604020202020204" pitchFamily="34" charset="0"/>
              </a:rPr>
              <a:t> – This paper presents a novel deep learning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Arial" panose="020B0604020202020204" pitchFamily="34" charset="0"/>
              </a:rPr>
              <a:t>model, </a:t>
            </a:r>
            <a:r>
              <a:rPr kumimoji="0" lang="en-US" altLang="en-US" sz="1600" b="0" i="0" u="none" strike="noStrike" cap="none" normalizeH="0" baseline="0" dirty="0" err="1">
                <a:ln>
                  <a:noFill/>
                </a:ln>
                <a:solidFill>
                  <a:schemeClr val="tx1"/>
                </a:solidFill>
                <a:effectLst/>
                <a:latin typeface="Arial" panose="020B0604020202020204" pitchFamily="34" charset="0"/>
              </a:rPr>
              <a:t>LipReadNet</a:t>
            </a:r>
            <a:r>
              <a:rPr kumimoji="0" lang="en-US" altLang="en-US" sz="1600" b="0" i="0" u="none" strike="noStrike" cap="none" normalizeH="0" baseline="0" dirty="0">
                <a:ln>
                  <a:noFill/>
                </a:ln>
                <a:solidFill>
                  <a:schemeClr val="tx1"/>
                </a:solidFill>
                <a:effectLst/>
                <a:latin typeface="Arial" panose="020B0604020202020204" pitchFamily="34" charset="0"/>
              </a:rPr>
              <a:t>, designed to enhance accuracy in visual speech recognition. </a:t>
            </a:r>
            <a:r>
              <a:rPr kumimoji="0" lang="en-US" altLang="en-US" sz="1600" b="0" i="0" u="none" strike="noStrike" cap="none" normalizeH="0" baseline="0" dirty="0">
                <a:ln>
                  <a:noFill/>
                </a:ln>
                <a:solidFill>
                  <a:schemeClr val="tx1"/>
                </a:solidFill>
                <a:effectLst/>
                <a:latin typeface="Arial" panose="020B0604020202020204" pitchFamily="34" charset="0"/>
                <a:hlinkClick r:id="rId4"/>
              </a:rPr>
              <a:t>IEEE Xplore</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hlinkClick r:id="rId4"/>
              </a:rPr>
              <a:t>ieeexplore.ieee.org</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Lip-Reading Driven Deep Learning Approach for Speech Enhancement</a:t>
            </a:r>
            <a:r>
              <a:rPr kumimoji="0" lang="en-US" altLang="en-US" sz="1600" b="0" i="0" u="none" strike="noStrike" cap="none" normalizeH="0" baseline="0" dirty="0">
                <a:ln>
                  <a:noFill/>
                </a:ln>
                <a:solidFill>
                  <a:schemeClr val="tx1"/>
                </a:solidFill>
                <a:effectLst/>
                <a:latin typeface="Arial" panose="020B0604020202020204" pitchFamily="34" charset="0"/>
              </a:rPr>
              <a:t> – Discusses how lip reading can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Arial" panose="020B0604020202020204" pitchFamily="34" charset="0"/>
              </a:rPr>
              <a:t>be used to enhance speech recognition by complementing audio inputs. </a:t>
            </a:r>
            <a:r>
              <a:rPr kumimoji="0" lang="en-US" altLang="en-US" sz="1600" b="0" i="0" u="none" strike="noStrike" cap="none" normalizeH="0" baseline="0" dirty="0">
                <a:ln>
                  <a:noFill/>
                </a:ln>
                <a:solidFill>
                  <a:schemeClr val="tx1"/>
                </a:solidFill>
                <a:effectLst/>
                <a:latin typeface="Arial" panose="020B0604020202020204" pitchFamily="34" charset="0"/>
                <a:hlinkClick r:id="rId5"/>
              </a:rPr>
              <a:t>IEEE Xplore</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hlinkClick r:id="rId5"/>
              </a:rPr>
              <a:t>ieeexplore.ieee.org</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Deep Neural Networks for Acoustic Modeling in Speech Recognition</a:t>
            </a:r>
            <a:r>
              <a:rPr kumimoji="0" lang="en-US" altLang="en-US" sz="1600" b="0" i="0" u="none" strike="noStrike" cap="none" normalizeH="0" baseline="0" dirty="0">
                <a:ln>
                  <a:noFill/>
                </a:ln>
                <a:solidFill>
                  <a:schemeClr val="tx1"/>
                </a:solidFill>
                <a:effectLst/>
                <a:latin typeface="Arial" panose="020B0604020202020204" pitchFamily="34" charset="0"/>
              </a:rPr>
              <a:t> – Provides insights into how deep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Arial" panose="020B0604020202020204" pitchFamily="34" charset="0"/>
              </a:rPr>
              <a:t>neural networks improve speech recognition, which is closely related to lip reading. </a:t>
            </a:r>
            <a:r>
              <a:rPr kumimoji="0" lang="en-US" altLang="en-US" sz="1600" b="0" i="0" u="none" strike="noStrike" cap="none" normalizeH="0" baseline="0" dirty="0">
                <a:ln>
                  <a:noFill/>
                </a:ln>
                <a:solidFill>
                  <a:schemeClr val="tx1"/>
                </a:solidFill>
                <a:effectLst/>
                <a:latin typeface="Arial" panose="020B0604020202020204" pitchFamily="34" charset="0"/>
                <a:hlinkClick r:id="rId6"/>
              </a:rPr>
              <a:t>IEEE Xplore</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hlinkClick r:id="rId6"/>
              </a:rPr>
              <a:t>ieeexplore.ieee.org</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613863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407F-D605-2511-68C8-48D5535648CC}"/>
              </a:ext>
            </a:extLst>
          </p:cNvPr>
          <p:cNvSpPr>
            <a:spLocks noGrp="1"/>
          </p:cNvSpPr>
          <p:nvPr>
            <p:ph type="title"/>
          </p:nvPr>
        </p:nvSpPr>
        <p:spPr/>
        <p:txBody>
          <a:bodyPr/>
          <a:lstStyle/>
          <a:p>
            <a:r>
              <a:rPr lang="en-US" dirty="0"/>
              <a:t>Real Time Implementation</a:t>
            </a:r>
            <a:endParaRPr lang="en-IN" dirty="0"/>
          </a:p>
        </p:txBody>
      </p:sp>
      <p:pic>
        <p:nvPicPr>
          <p:cNvPr id="4" name="Content Placeholder 3">
            <a:extLst>
              <a:ext uri="{FF2B5EF4-FFF2-40B4-BE49-F238E27FC236}">
                <a16:creationId xmlns:a16="http://schemas.microsoft.com/office/drawing/2014/main" id="{A0BA95CD-5D2A-AC20-69C6-67822083575A}"/>
              </a:ext>
            </a:extLst>
          </p:cNvPr>
          <p:cNvPicPr>
            <a:picLocks noGrp="1" noChangeAspect="1"/>
          </p:cNvPicPr>
          <p:nvPr>
            <p:ph idx="1"/>
          </p:nvPr>
        </p:nvPicPr>
        <p:blipFill>
          <a:blip r:embed="rId2"/>
          <a:stretch>
            <a:fillRect/>
          </a:stretch>
        </p:blipFill>
        <p:spPr>
          <a:xfrm>
            <a:off x="3663785" y="1049087"/>
            <a:ext cx="4696480" cy="3261656"/>
          </a:xfrm>
          <a:prstGeom prst="rect">
            <a:avLst/>
          </a:prstGeom>
        </p:spPr>
      </p:pic>
      <p:pic>
        <p:nvPicPr>
          <p:cNvPr id="7" name="Picture 6">
            <a:extLst>
              <a:ext uri="{FF2B5EF4-FFF2-40B4-BE49-F238E27FC236}">
                <a16:creationId xmlns:a16="http://schemas.microsoft.com/office/drawing/2014/main" id="{E8710D26-D930-387C-B1D8-C5DBF17FB746}"/>
              </a:ext>
            </a:extLst>
          </p:cNvPr>
          <p:cNvPicPr>
            <a:picLocks noChangeAspect="1"/>
          </p:cNvPicPr>
          <p:nvPr/>
        </p:nvPicPr>
        <p:blipFill>
          <a:blip r:embed="rId3"/>
          <a:stretch>
            <a:fillRect/>
          </a:stretch>
        </p:blipFill>
        <p:spPr>
          <a:xfrm>
            <a:off x="3768580" y="4361113"/>
            <a:ext cx="4591685" cy="1447800"/>
          </a:xfrm>
          <a:prstGeom prst="rect">
            <a:avLst/>
          </a:prstGeom>
        </p:spPr>
      </p:pic>
    </p:spTree>
    <p:extLst>
      <p:ext uri="{BB962C8B-B14F-4D97-AF65-F5344CB8AC3E}">
        <p14:creationId xmlns:p14="http://schemas.microsoft.com/office/powerpoint/2010/main" val="657383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38FA2-8C77-21B5-B28E-016C4AF3CE70}"/>
              </a:ext>
            </a:extLst>
          </p:cNvPr>
          <p:cNvSpPr>
            <a:spLocks noGrp="1"/>
          </p:cNvSpPr>
          <p:nvPr>
            <p:ph type="title"/>
          </p:nvPr>
        </p:nvSpPr>
        <p:spPr/>
        <p:txBody>
          <a:bodyPr/>
          <a:lstStyle/>
          <a:p>
            <a:endParaRPr lang="en-IN" dirty="0"/>
          </a:p>
        </p:txBody>
      </p:sp>
      <p:graphicFrame>
        <p:nvGraphicFramePr>
          <p:cNvPr id="4" name="Content Placeholder 3">
            <a:extLst>
              <a:ext uri="{FF2B5EF4-FFF2-40B4-BE49-F238E27FC236}">
                <a16:creationId xmlns:a16="http://schemas.microsoft.com/office/drawing/2014/main" id="{74477F61-17C4-701E-C770-0322BDDD29B7}"/>
              </a:ext>
            </a:extLst>
          </p:cNvPr>
          <p:cNvGraphicFramePr>
            <a:graphicFrameLocks noGrp="1"/>
          </p:cNvGraphicFramePr>
          <p:nvPr>
            <p:ph idx="1"/>
            <p:extLst>
              <p:ext uri="{D42A27DB-BD31-4B8C-83A1-F6EECF244321}">
                <p14:modId xmlns:p14="http://schemas.microsoft.com/office/powerpoint/2010/main" val="57264485"/>
              </p:ext>
            </p:extLst>
          </p:nvPr>
        </p:nvGraphicFramePr>
        <p:xfrm>
          <a:off x="990081" y="2631234"/>
          <a:ext cx="10668000" cy="3153746"/>
        </p:xfrm>
        <a:graphic>
          <a:graphicData uri="http://schemas.openxmlformats.org/drawingml/2006/table">
            <a:tbl>
              <a:tblPr firstRow="1" firstCol="1" bandRow="1">
                <a:tableStyleId>{5C22544A-7EE6-4342-B048-85BDC9FD1C3A}</a:tableStyleId>
              </a:tblPr>
              <a:tblGrid>
                <a:gridCol w="2667000">
                  <a:extLst>
                    <a:ext uri="{9D8B030D-6E8A-4147-A177-3AD203B41FA5}">
                      <a16:colId xmlns:a16="http://schemas.microsoft.com/office/drawing/2014/main" val="983457974"/>
                    </a:ext>
                  </a:extLst>
                </a:gridCol>
                <a:gridCol w="2667000">
                  <a:extLst>
                    <a:ext uri="{9D8B030D-6E8A-4147-A177-3AD203B41FA5}">
                      <a16:colId xmlns:a16="http://schemas.microsoft.com/office/drawing/2014/main" val="2996331951"/>
                    </a:ext>
                  </a:extLst>
                </a:gridCol>
                <a:gridCol w="2667000">
                  <a:extLst>
                    <a:ext uri="{9D8B030D-6E8A-4147-A177-3AD203B41FA5}">
                      <a16:colId xmlns:a16="http://schemas.microsoft.com/office/drawing/2014/main" val="3611630066"/>
                    </a:ext>
                  </a:extLst>
                </a:gridCol>
                <a:gridCol w="2667000">
                  <a:extLst>
                    <a:ext uri="{9D8B030D-6E8A-4147-A177-3AD203B41FA5}">
                      <a16:colId xmlns:a16="http://schemas.microsoft.com/office/drawing/2014/main" val="1931913511"/>
                    </a:ext>
                  </a:extLst>
                </a:gridCol>
              </a:tblGrid>
              <a:tr h="784733">
                <a:tc>
                  <a:txBody>
                    <a:bodyPr/>
                    <a:lstStyle/>
                    <a:p>
                      <a:pPr algn="just">
                        <a:lnSpc>
                          <a:spcPct val="115000"/>
                        </a:lnSpc>
                        <a:buNone/>
                      </a:pPr>
                      <a:r>
                        <a:rPr lang="en-IN" sz="1000">
                          <a:effectLst/>
                        </a:rPr>
                        <a:t>Method</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buNone/>
                      </a:pPr>
                      <a:r>
                        <a:rPr lang="en-IN" sz="1000">
                          <a:effectLst/>
                        </a:rPr>
                        <a:t>Accuracy</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buNone/>
                      </a:pPr>
                      <a:r>
                        <a:rPr lang="en-IN" sz="1000">
                          <a:effectLst/>
                        </a:rPr>
                        <a:t>Temporal Modeling</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buNone/>
                      </a:pPr>
                      <a:r>
                        <a:rPr lang="en-IN" sz="1000">
                          <a:effectLst/>
                        </a:rPr>
                        <a:t>Real-Time Support</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37266452"/>
                  </a:ext>
                </a:extLst>
              </a:tr>
              <a:tr h="789671">
                <a:tc>
                  <a:txBody>
                    <a:bodyPr/>
                    <a:lstStyle/>
                    <a:p>
                      <a:pPr algn="just">
                        <a:lnSpc>
                          <a:spcPct val="115000"/>
                        </a:lnSpc>
                        <a:buNone/>
                      </a:pPr>
                      <a:r>
                        <a:rPr lang="en-IN" sz="1000">
                          <a:effectLst/>
                        </a:rPr>
                        <a:t>HMM</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buNone/>
                      </a:pPr>
                      <a:r>
                        <a:rPr lang="en-IN" sz="1000">
                          <a:effectLst/>
                        </a:rPr>
                        <a:t>65%</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buNone/>
                      </a:pPr>
                      <a:r>
                        <a:rPr lang="en-IN" sz="1000">
                          <a:effectLst/>
                        </a:rPr>
                        <a:t>Limited</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buNone/>
                      </a:pPr>
                      <a:r>
                        <a:rPr lang="en-IN" sz="1000">
                          <a:effectLst/>
                        </a:rPr>
                        <a:t>No</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730192090"/>
                  </a:ext>
                </a:extLst>
              </a:tr>
              <a:tr h="789671">
                <a:tc>
                  <a:txBody>
                    <a:bodyPr/>
                    <a:lstStyle/>
                    <a:p>
                      <a:pPr algn="just">
                        <a:lnSpc>
                          <a:spcPct val="115000"/>
                        </a:lnSpc>
                        <a:buNone/>
                      </a:pPr>
                      <a:r>
                        <a:rPr lang="en-IN" sz="1000">
                          <a:effectLst/>
                        </a:rPr>
                        <a:t>SVM</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buNone/>
                      </a:pPr>
                      <a:r>
                        <a:rPr lang="en-IN" sz="1000">
                          <a:effectLst/>
                        </a:rPr>
                        <a:t>72%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buNone/>
                      </a:pPr>
                      <a:r>
                        <a:rPr lang="en-IN" sz="1000">
                          <a:effectLst/>
                        </a:rPr>
                        <a:t>None</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buNone/>
                      </a:pPr>
                      <a:r>
                        <a:rPr lang="en-IN" sz="1000">
                          <a:effectLst/>
                        </a:rPr>
                        <a:t>Limited</a:t>
                      </a:r>
                      <a:endParaRPr lang="en-IN" sz="1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99371504"/>
                  </a:ext>
                </a:extLst>
              </a:tr>
              <a:tr h="789671">
                <a:tc>
                  <a:txBody>
                    <a:bodyPr/>
                    <a:lstStyle/>
                    <a:p>
                      <a:pPr algn="just">
                        <a:lnSpc>
                          <a:spcPct val="115000"/>
                        </a:lnSpc>
                        <a:buNone/>
                      </a:pPr>
                      <a:r>
                        <a:rPr lang="en-IN" sz="1000">
                          <a:effectLst/>
                        </a:rPr>
                        <a:t>Proposed CNN+LSTM</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buNone/>
                      </a:pPr>
                      <a:r>
                        <a:rPr lang="en-IN" sz="1000">
                          <a:effectLst/>
                        </a:rPr>
                        <a:t>91%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buNone/>
                      </a:pPr>
                      <a:r>
                        <a:rPr lang="en-IN" sz="1000">
                          <a:effectLst/>
                        </a:rPr>
                        <a:t>Strong</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buNone/>
                      </a:pPr>
                      <a:r>
                        <a:rPr lang="en-IN" sz="1000" dirty="0">
                          <a:effectLst/>
                        </a:rPr>
                        <a:t>Yes</a:t>
                      </a: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31697053"/>
                  </a:ext>
                </a:extLst>
              </a:tr>
            </a:tbl>
          </a:graphicData>
        </a:graphic>
      </p:graphicFrame>
      <p:sp>
        <p:nvSpPr>
          <p:cNvPr id="5" name="Rectangle 1">
            <a:extLst>
              <a:ext uri="{FF2B5EF4-FFF2-40B4-BE49-F238E27FC236}">
                <a16:creationId xmlns:a16="http://schemas.microsoft.com/office/drawing/2014/main" id="{B0EE190C-A9B3-3D8B-B6B6-E9D6645B4957}"/>
              </a:ext>
            </a:extLst>
          </p:cNvPr>
          <p:cNvSpPr>
            <a:spLocks noChangeArrowheads="1"/>
          </p:cNvSpPr>
          <p:nvPr/>
        </p:nvSpPr>
        <p:spPr bwMode="auto">
          <a:xfrm>
            <a:off x="177281" y="1418806"/>
            <a:ext cx="59767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2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Comparative Analysis with Traditional Methods</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2099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F8EED-9A4A-911E-C595-2992C214BC0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34102F3-3A90-D86C-C4EB-AB7DB60A155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52008" y="1143000"/>
            <a:ext cx="6989583" cy="4953000"/>
          </a:xfrm>
        </p:spPr>
      </p:pic>
    </p:spTree>
    <p:extLst>
      <p:ext uri="{BB962C8B-B14F-4D97-AF65-F5344CB8AC3E}">
        <p14:creationId xmlns:p14="http://schemas.microsoft.com/office/powerpoint/2010/main" val="1231069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ED70-3C2C-ECF1-1E94-D686D140F08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589B7FC-33A9-F2BA-385E-3419DC72D91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52008" y="1143000"/>
            <a:ext cx="6989583" cy="4953000"/>
          </a:xfrm>
        </p:spPr>
      </p:pic>
    </p:spTree>
    <p:extLst>
      <p:ext uri="{BB962C8B-B14F-4D97-AF65-F5344CB8AC3E}">
        <p14:creationId xmlns:p14="http://schemas.microsoft.com/office/powerpoint/2010/main" val="1820031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4B3D2-C0F0-5504-BD4B-1C2245A9FE1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A1C9739-594F-90AB-4907-D64D63F2B9E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52008" y="1143000"/>
            <a:ext cx="6989583" cy="4953000"/>
          </a:xfrm>
        </p:spPr>
      </p:pic>
    </p:spTree>
    <p:extLst>
      <p:ext uri="{BB962C8B-B14F-4D97-AF65-F5344CB8AC3E}">
        <p14:creationId xmlns:p14="http://schemas.microsoft.com/office/powerpoint/2010/main" val="1733604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22BD1-AEE7-0583-6D45-357398AF8B1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5BBD17C-2657-F24E-2170-5F0488F26E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52008" y="1143000"/>
            <a:ext cx="6989583" cy="4953000"/>
          </a:xfrm>
        </p:spPr>
      </p:pic>
    </p:spTree>
    <p:extLst>
      <p:ext uri="{BB962C8B-B14F-4D97-AF65-F5344CB8AC3E}">
        <p14:creationId xmlns:p14="http://schemas.microsoft.com/office/powerpoint/2010/main" val="3064757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C3D11-9B3E-733B-2803-8B8696D10594}"/>
              </a:ext>
            </a:extLst>
          </p:cNvPr>
          <p:cNvSpPr>
            <a:spLocks noGrp="1"/>
          </p:cNvSpPr>
          <p:nvPr>
            <p:ph type="title"/>
          </p:nvPr>
        </p:nvSpPr>
        <p:spPr/>
        <p:txBody>
          <a:bodyPr/>
          <a:lstStyle/>
          <a:p>
            <a:r>
              <a:rPr lang="en-US" dirty="0"/>
              <a:t>Paper</a:t>
            </a:r>
            <a:endParaRPr lang="en-IN" dirty="0"/>
          </a:p>
        </p:txBody>
      </p:sp>
      <p:pic>
        <p:nvPicPr>
          <p:cNvPr id="5" name="Content Placeholder 4">
            <a:extLst>
              <a:ext uri="{FF2B5EF4-FFF2-40B4-BE49-F238E27FC236}">
                <a16:creationId xmlns:a16="http://schemas.microsoft.com/office/drawing/2014/main" id="{D880E44C-0378-D1CC-4F09-571745852991}"/>
              </a:ext>
            </a:extLst>
          </p:cNvPr>
          <p:cNvPicPr>
            <a:picLocks noGrp="1" noChangeAspect="1"/>
          </p:cNvPicPr>
          <p:nvPr>
            <p:ph idx="1"/>
          </p:nvPr>
        </p:nvPicPr>
        <p:blipFill>
          <a:blip r:embed="rId2"/>
          <a:stretch>
            <a:fillRect/>
          </a:stretch>
        </p:blipFill>
        <p:spPr>
          <a:xfrm>
            <a:off x="4410805" y="1143000"/>
            <a:ext cx="3471990" cy="4953000"/>
          </a:xfrm>
        </p:spPr>
      </p:pic>
    </p:spTree>
    <p:extLst>
      <p:ext uri="{BB962C8B-B14F-4D97-AF65-F5344CB8AC3E}">
        <p14:creationId xmlns:p14="http://schemas.microsoft.com/office/powerpoint/2010/main" val="777004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a:bodyPr>
          <a:lstStyle/>
          <a:p>
            <a:pPr marL="0" indent="0" algn="ctr">
              <a:buNone/>
            </a:pPr>
            <a:endParaRPr lang="en-GB" sz="4400" dirty="0"/>
          </a:p>
          <a:p>
            <a:pPr marL="0" indent="0" algn="ctr">
              <a:buNone/>
            </a:pPr>
            <a:endParaRPr lang="en-GB" sz="4400" dirty="0"/>
          </a:p>
          <a:p>
            <a:pPr marL="0" indent="0" algn="ctr">
              <a:buNone/>
            </a:pPr>
            <a:r>
              <a:rPr lang="en-GB" sz="6000" dirty="0"/>
              <a:t>Thank You</a:t>
            </a:r>
          </a:p>
        </p:txBody>
      </p:sp>
    </p:spTree>
    <p:extLst>
      <p:ext uri="{BB962C8B-B14F-4D97-AF65-F5344CB8AC3E}">
        <p14:creationId xmlns:p14="http://schemas.microsoft.com/office/powerpoint/2010/main" val="3691672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Abstract</a:t>
            </a:r>
          </a:p>
        </p:txBody>
      </p:sp>
      <p:sp>
        <p:nvSpPr>
          <p:cNvPr id="3" name="Content Placeholder 2"/>
          <p:cNvSpPr>
            <a:spLocks noGrp="1"/>
          </p:cNvSpPr>
          <p:nvPr>
            <p:ph idx="1"/>
          </p:nvPr>
        </p:nvSpPr>
        <p:spPr>
          <a:xfrm>
            <a:off x="928047" y="1115707"/>
            <a:ext cx="10950054" cy="4391166"/>
          </a:xfrm>
        </p:spPr>
        <p:txBody>
          <a:bodyPr>
            <a:normAutofit/>
          </a:bodyPr>
          <a:lstStyle/>
          <a:p>
            <a:r>
              <a:rPr lang="en-US" sz="2100" dirty="0"/>
              <a:t>Lip reading is a crucial aspect of speech recognition technology, aiding individuals with hearing impairments. This project explores deep learning techniques, utilizing CNNs and RNNs for feature extraction and sequence modeling, enhancing accuracy in real-time applications.</a:t>
            </a:r>
          </a:p>
          <a:p>
            <a:pPr marL="0" indent="0">
              <a:buNone/>
            </a:pPr>
            <a:endParaRPr lang="en-US" sz="2100" dirty="0"/>
          </a:p>
          <a:p>
            <a:r>
              <a:rPr lang="en-US" sz="2100" dirty="0"/>
              <a:t>This project explores a deep learning-based approach for lip reading, leveraging Convolutional Neural Networks (CNNs) for spatial feature extraction and Recurrent Neural Networks (RNNs), such as Long Short-Term Memory (LSTM) and Transformers, for temporal sequence modeling. The proposed end-to-end model aims to improve lip-reading accuracy by learning robust visual representations from large-scale datasets such as GRID and Lip Reading in the Wild (LRW).</a:t>
            </a:r>
          </a:p>
        </p:txBody>
      </p:sp>
    </p:spTree>
    <p:extLst>
      <p:ext uri="{BB962C8B-B14F-4D97-AF65-F5344CB8AC3E}">
        <p14:creationId xmlns:p14="http://schemas.microsoft.com/office/powerpoint/2010/main" val="3633487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Survey</a:t>
            </a:r>
          </a:p>
        </p:txBody>
      </p:sp>
      <p:sp>
        <p:nvSpPr>
          <p:cNvPr id="9" name="Rectangle 6">
            <a:extLst>
              <a:ext uri="{FF2B5EF4-FFF2-40B4-BE49-F238E27FC236}">
                <a16:creationId xmlns:a16="http://schemas.microsoft.com/office/drawing/2014/main" id="{EB44BFE6-78D5-3AE6-F310-93CFEA6BA163}"/>
              </a:ext>
            </a:extLst>
          </p:cNvPr>
          <p:cNvSpPr>
            <a:spLocks noGrp="1" noChangeArrowheads="1"/>
          </p:cNvSpPr>
          <p:nvPr>
            <p:ph idx="1"/>
          </p:nvPr>
        </p:nvSpPr>
        <p:spPr bwMode="auto">
          <a:xfrm>
            <a:off x="812799" y="934667"/>
            <a:ext cx="1015066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Visual Attention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Proposes a Transformer-based approach for lip reading, leveraging self-attention mechanisms for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feature extraction.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Introduces a Visual Transformer Pooling module to enhance spatiotemporal representations.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Source: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hlinkClick r:id="rId2"/>
              </a:rPr>
              <a:t>arXiv</a:t>
            </a:r>
            <a:r>
              <a:rPr kumimoji="0" lang="en-US" altLang="en-US" sz="1800" b="0" i="0" u="none" strike="noStrike" cap="none" normalizeH="0" baseline="0" dirty="0">
                <a:ln>
                  <a:noFill/>
                </a:ln>
                <a:solidFill>
                  <a:schemeClr val="tx1"/>
                </a:solidFill>
                <a:effectLst/>
                <a:latin typeface="Arial" panose="020B0604020202020204" pitchFamily="34" charset="0"/>
                <a:hlinkClick r:id="rId2"/>
              </a:rPr>
              <a:t>: 2110.07603</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2.  Audio Conditioned Diffusion Models for Lip-Synchronization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Uses a diffusion-based generative model to reconstruct lip movements based on audio input.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Implements adversarial training and </a:t>
            </a:r>
            <a:r>
              <a:rPr kumimoji="0" lang="en-US" altLang="en-US" sz="1800" b="0" i="0" u="none" strike="noStrike" cap="none" normalizeH="0" baseline="0" dirty="0" err="1">
                <a:ln>
                  <a:noFill/>
                </a:ln>
                <a:solidFill>
                  <a:schemeClr val="tx1"/>
                </a:solidFill>
                <a:effectLst/>
                <a:latin typeface="Arial" panose="020B0604020202020204" pitchFamily="34" charset="0"/>
              </a:rPr>
              <a:t>SyncNet</a:t>
            </a:r>
            <a:r>
              <a:rPr kumimoji="0" lang="en-US" altLang="en-US" sz="1800" b="0" i="0" u="none" strike="noStrike" cap="none" normalizeH="0" baseline="0" dirty="0">
                <a:ln>
                  <a:noFill/>
                </a:ln>
                <a:solidFill>
                  <a:schemeClr val="tx1"/>
                </a:solidFill>
                <a:effectLst/>
                <a:latin typeface="Arial" panose="020B0604020202020204" pitchFamily="34" charset="0"/>
              </a:rPr>
              <a:t>-based loss for better synchronization.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Source: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hlinkClick r:id="rId3"/>
              </a:rPr>
              <a:t>arXiv</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 2308.09716</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3. Speech-Driven Lip-Sync Model with CNN and LSTM</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Combines CNNs for feature extraction and LSTMs for sequence modeling.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Uses </a:t>
            </a:r>
            <a:r>
              <a:rPr kumimoji="0" lang="en-US" altLang="en-US" sz="1800" b="0" i="0" u="none" strike="noStrike" cap="none" normalizeH="0" baseline="0" dirty="0" err="1">
                <a:ln>
                  <a:noFill/>
                </a:ln>
                <a:solidFill>
                  <a:schemeClr val="tx1"/>
                </a:solidFill>
                <a:effectLst/>
                <a:latin typeface="Arial" panose="020B0604020202020204" pitchFamily="34" charset="0"/>
              </a:rPr>
              <a:t>DeepSpeech</a:t>
            </a:r>
            <a:r>
              <a:rPr kumimoji="0" lang="en-US" altLang="en-US" sz="1800" b="0" i="0" u="none" strike="noStrike" cap="none" normalizeH="0" baseline="0" dirty="0">
                <a:ln>
                  <a:noFill/>
                </a:ln>
                <a:solidFill>
                  <a:schemeClr val="tx1"/>
                </a:solidFill>
                <a:effectLst/>
                <a:latin typeface="Arial" panose="020B0604020202020204" pitchFamily="34" charset="0"/>
              </a:rPr>
              <a:t> for extracting audio features and mapping them to lip movements.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Source: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hlinkClick r:id="rId4"/>
              </a:rPr>
              <a:t>arXiv</a:t>
            </a:r>
            <a:r>
              <a:rPr kumimoji="0" lang="en-US" altLang="en-US" sz="1800" b="0" i="0" u="none" strike="noStrike" cap="none" normalizeH="0" baseline="0" dirty="0">
                <a:ln>
                  <a:noFill/>
                </a:ln>
                <a:solidFill>
                  <a:schemeClr val="tx1"/>
                </a:solidFill>
                <a:effectLst/>
                <a:latin typeface="Arial" panose="020B0604020202020204" pitchFamily="34" charset="0"/>
                <a:hlinkClick r:id="rId4"/>
              </a:rPr>
              <a:t>: 2205.00916</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7711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6FC5A-B751-F44F-DC26-58D4DF5D9E44}"/>
              </a:ext>
            </a:extLst>
          </p:cNvPr>
          <p:cNvSpPr>
            <a:spLocks noGrp="1"/>
          </p:cNvSpPr>
          <p:nvPr>
            <p:ph type="title"/>
          </p:nvPr>
        </p:nvSpPr>
        <p:spPr/>
        <p:txBody>
          <a:bodyPr/>
          <a:lstStyle/>
          <a:p>
            <a:r>
              <a:rPr lang="en-US" dirty="0"/>
              <a:t>Literature Survey</a:t>
            </a:r>
            <a:endParaRPr lang="en-IN" dirty="0"/>
          </a:p>
        </p:txBody>
      </p:sp>
      <p:sp>
        <p:nvSpPr>
          <p:cNvPr id="4" name="Rectangle 1">
            <a:extLst>
              <a:ext uri="{FF2B5EF4-FFF2-40B4-BE49-F238E27FC236}">
                <a16:creationId xmlns:a16="http://schemas.microsoft.com/office/drawing/2014/main" id="{E6EF1409-783A-F1DC-D017-AB95DEB741E2}"/>
              </a:ext>
            </a:extLst>
          </p:cNvPr>
          <p:cNvSpPr>
            <a:spLocks noGrp="1" noChangeArrowheads="1"/>
          </p:cNvSpPr>
          <p:nvPr>
            <p:ph idx="1"/>
          </p:nvPr>
        </p:nvSpPr>
        <p:spPr bwMode="auto">
          <a:xfrm>
            <a:off x="939282" y="1187931"/>
            <a:ext cx="949811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4.Lip Reading Sentences in the Wild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Introduces a dual-attention mechanism to integrate audio and visual inputs effectively.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Trains using curriculum learning and scheduled sampling for improved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Source: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hlinkClick r:id="rId2"/>
              </a:rPr>
              <a:t>arXiv</a:t>
            </a:r>
            <a:r>
              <a:rPr kumimoji="0" lang="en-US" altLang="en-US" sz="1800" b="0" i="0" u="none" strike="noStrike" cap="none" normalizeH="0" baseline="0" dirty="0">
                <a:ln>
                  <a:noFill/>
                </a:ln>
                <a:solidFill>
                  <a:schemeClr val="tx1"/>
                </a:solidFill>
                <a:effectLst/>
                <a:latin typeface="Arial" panose="020B0604020202020204" pitchFamily="34" charset="0"/>
                <a:hlinkClick r:id="rId2"/>
              </a:rPr>
              <a:t>: 1611.05358</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5.Lip Movements Generation at a Glance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Proposes an audio-visual correlation loss function to improve lip-reading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Investigates time misalignment between audio and visual data, optimizing synchronization.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Source: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hlinkClick r:id="rId3"/>
              </a:rPr>
              <a:t>arXiv</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 1803.10404</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6.Visual Speech Detection using CNN and LSTMs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Explores the use of CNN-LSTM hybrids for identifying lip movements in videos.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Demonstrates significant improvement in silent video speech recognition.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Source: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hlinkClick r:id="rId4"/>
              </a:rPr>
              <a:t>IEEE Xplore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9658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C5020-F912-D1C6-5B33-6E88984E4FCD}"/>
              </a:ext>
            </a:extLst>
          </p:cNvPr>
          <p:cNvSpPr>
            <a:spLocks noGrp="1"/>
          </p:cNvSpPr>
          <p:nvPr>
            <p:ph type="title"/>
          </p:nvPr>
        </p:nvSpPr>
        <p:spPr/>
        <p:txBody>
          <a:bodyPr/>
          <a:lstStyle/>
          <a:p>
            <a:r>
              <a:rPr lang="en-US" dirty="0"/>
              <a:t>Literature Survey</a:t>
            </a:r>
            <a:endParaRPr lang="en-IN" dirty="0"/>
          </a:p>
        </p:txBody>
      </p:sp>
      <p:sp>
        <p:nvSpPr>
          <p:cNvPr id="3" name="Content Placeholder 2">
            <a:extLst>
              <a:ext uri="{FF2B5EF4-FFF2-40B4-BE49-F238E27FC236}">
                <a16:creationId xmlns:a16="http://schemas.microsoft.com/office/drawing/2014/main" id="{373B49E2-5FDB-45E6-E3DA-17067F83CCCB}"/>
              </a:ext>
            </a:extLst>
          </p:cNvPr>
          <p:cNvSpPr>
            <a:spLocks noGrp="1"/>
          </p:cNvSpPr>
          <p:nvPr>
            <p:ph idx="1"/>
          </p:nvPr>
        </p:nvSpPr>
        <p:spPr/>
        <p:txBody>
          <a:bodyPr>
            <a:normAutofit fontScale="70000" lnSpcReduction="20000"/>
          </a:bodyPr>
          <a:lstStyle/>
          <a:p>
            <a:pPr marL="0" indent="0">
              <a:buNone/>
            </a:pPr>
            <a:r>
              <a:rPr lang="en-IN" b="1" dirty="0"/>
              <a:t>7.  Transformer-based Lip Reading Models</a:t>
            </a:r>
            <a:endParaRPr lang="en-IN" dirty="0"/>
          </a:p>
          <a:p>
            <a:pPr lvl="1">
              <a:buFont typeface="Arial" panose="020B0604020202020204" pitchFamily="34" charset="0"/>
              <a:buChar char="•"/>
            </a:pPr>
            <a:r>
              <a:rPr lang="en-IN" dirty="0"/>
              <a:t>Investigates how Transformer architectures outperform traditional RNN-based models in lip reading.</a:t>
            </a:r>
          </a:p>
          <a:p>
            <a:pPr lvl="1">
              <a:buFont typeface="Arial" panose="020B0604020202020204" pitchFamily="34" charset="0"/>
              <a:buChar char="•"/>
            </a:pPr>
            <a:r>
              <a:rPr lang="en-IN" dirty="0"/>
              <a:t>Incorporates multi-head self-attention for robust feature extraction.</a:t>
            </a:r>
          </a:p>
          <a:p>
            <a:pPr lvl="1">
              <a:buFont typeface="Arial" panose="020B0604020202020204" pitchFamily="34" charset="0"/>
              <a:buChar char="•"/>
            </a:pPr>
            <a:r>
              <a:rPr lang="en-IN" b="1" dirty="0"/>
              <a:t>Source:</a:t>
            </a:r>
            <a:r>
              <a:rPr lang="en-IN" dirty="0"/>
              <a:t> </a:t>
            </a:r>
            <a:r>
              <a:rPr lang="en-IN" dirty="0">
                <a:hlinkClick r:id="rId2"/>
              </a:rPr>
              <a:t>Springer Link</a:t>
            </a:r>
            <a:endParaRPr lang="en-IN" dirty="0"/>
          </a:p>
          <a:p>
            <a:pPr lvl="1">
              <a:buFont typeface="Arial" panose="020B0604020202020204" pitchFamily="34" charset="0"/>
              <a:buChar char="•"/>
            </a:pPr>
            <a:endParaRPr lang="en-IN" dirty="0"/>
          </a:p>
          <a:p>
            <a:pPr marL="0" indent="0">
              <a:buNone/>
            </a:pPr>
            <a:r>
              <a:rPr lang="en-IN" b="1" dirty="0"/>
              <a:t>8.  Cross-modal Lip Reading using GANs</a:t>
            </a:r>
            <a:endParaRPr lang="en-IN" dirty="0"/>
          </a:p>
          <a:p>
            <a:pPr lvl="1">
              <a:buFont typeface="Arial" panose="020B0604020202020204" pitchFamily="34" charset="0"/>
              <a:buChar char="•"/>
            </a:pPr>
            <a:r>
              <a:rPr lang="en-IN" dirty="0"/>
              <a:t>Utilizes Generative Adversarial Networks (GANs) to enhance lip-reading performance.</a:t>
            </a:r>
          </a:p>
          <a:p>
            <a:pPr lvl="1">
              <a:buFont typeface="Arial" panose="020B0604020202020204" pitchFamily="34" charset="0"/>
              <a:buChar char="•"/>
            </a:pPr>
            <a:r>
              <a:rPr lang="en-IN" dirty="0"/>
              <a:t>Focuses on improving generalization to unseen speakers and languages.</a:t>
            </a:r>
          </a:p>
          <a:p>
            <a:pPr lvl="1">
              <a:buFont typeface="Arial" panose="020B0604020202020204" pitchFamily="34" charset="0"/>
              <a:buChar char="•"/>
            </a:pPr>
            <a:r>
              <a:rPr lang="en-IN" b="1" dirty="0"/>
              <a:t>Source:</a:t>
            </a:r>
            <a:r>
              <a:rPr lang="en-IN" dirty="0"/>
              <a:t> </a:t>
            </a:r>
            <a:r>
              <a:rPr lang="en-IN" dirty="0" err="1">
                <a:hlinkClick r:id="rId3"/>
              </a:rPr>
              <a:t>arXiv</a:t>
            </a:r>
            <a:endParaRPr lang="en-IN" dirty="0"/>
          </a:p>
          <a:p>
            <a:pPr lvl="1">
              <a:buFont typeface="Arial" panose="020B0604020202020204" pitchFamily="34" charset="0"/>
              <a:buChar char="•"/>
            </a:pPr>
            <a:endParaRPr lang="en-IN" dirty="0"/>
          </a:p>
          <a:p>
            <a:pPr marL="0" indent="0">
              <a:buNone/>
            </a:pPr>
            <a:r>
              <a:rPr lang="en-IN" b="1" dirty="0"/>
              <a:t>9.  End-to-End Lip Reading with 3D CNNs</a:t>
            </a:r>
            <a:endParaRPr lang="en-IN" dirty="0"/>
          </a:p>
          <a:p>
            <a:pPr lvl="1">
              <a:buFont typeface="Arial" panose="020B0604020202020204" pitchFamily="34" charset="0"/>
              <a:buChar char="•"/>
            </a:pPr>
            <a:r>
              <a:rPr lang="en-IN" dirty="0"/>
              <a:t>Explores the use of 3D Convolutional Neural Networks (CNNs) for improved lip-reading accuracy.</a:t>
            </a:r>
          </a:p>
          <a:p>
            <a:pPr lvl="1">
              <a:buFont typeface="Arial" panose="020B0604020202020204" pitchFamily="34" charset="0"/>
              <a:buChar char="•"/>
            </a:pPr>
            <a:r>
              <a:rPr lang="en-IN" dirty="0"/>
              <a:t>Demonstrates superior results on benchmark datasets like GRID and LRW.</a:t>
            </a:r>
          </a:p>
          <a:p>
            <a:pPr lvl="1">
              <a:buFont typeface="Arial" panose="020B0604020202020204" pitchFamily="34" charset="0"/>
              <a:buChar char="•"/>
            </a:pPr>
            <a:r>
              <a:rPr lang="en-IN" b="1" dirty="0"/>
              <a:t>Source:</a:t>
            </a:r>
            <a:r>
              <a:rPr lang="en-IN" dirty="0"/>
              <a:t> </a:t>
            </a:r>
            <a:r>
              <a:rPr lang="en-IN" dirty="0">
                <a:hlinkClick r:id="rId4"/>
              </a:rPr>
              <a:t>ResearchGate</a:t>
            </a:r>
            <a:endParaRPr lang="en-IN" dirty="0"/>
          </a:p>
          <a:p>
            <a:pPr marL="457200" lvl="1" indent="0">
              <a:buNone/>
            </a:pPr>
            <a:endParaRPr lang="en-IN" dirty="0"/>
          </a:p>
          <a:p>
            <a:pPr marL="0" indent="0">
              <a:buNone/>
            </a:pPr>
            <a:r>
              <a:rPr lang="en-IN" b="1" dirty="0"/>
              <a:t>10. Multimodal Learning for Lip Reading</a:t>
            </a:r>
            <a:endParaRPr lang="en-IN" dirty="0"/>
          </a:p>
          <a:p>
            <a:r>
              <a:rPr lang="en-IN" sz="2000" dirty="0"/>
              <a:t>        Integrates multiple input modalities (audio, visual, text) to enhance lip-reading accuracy.</a:t>
            </a:r>
          </a:p>
          <a:p>
            <a:r>
              <a:rPr lang="en-IN" sz="2000" dirty="0"/>
              <a:t>        Employs an attention-based fusion technique to combine different sources of information.</a:t>
            </a:r>
          </a:p>
          <a:p>
            <a:r>
              <a:rPr lang="en-IN" sz="2000" b="1" dirty="0"/>
              <a:t>        Source:</a:t>
            </a:r>
            <a:r>
              <a:rPr lang="en-IN" sz="2000" dirty="0"/>
              <a:t> </a:t>
            </a:r>
            <a:r>
              <a:rPr lang="en-IN" sz="2000" dirty="0" err="1">
                <a:hlinkClick r:id="rId3"/>
              </a:rPr>
              <a:t>arXiv</a:t>
            </a:r>
            <a:endParaRPr lang="en-IN" sz="2000" dirty="0"/>
          </a:p>
          <a:p>
            <a:pPr marL="0" indent="0">
              <a:buNone/>
            </a:pPr>
            <a:endParaRPr lang="en-IN" dirty="0"/>
          </a:p>
        </p:txBody>
      </p:sp>
    </p:spTree>
    <p:extLst>
      <p:ext uri="{BB962C8B-B14F-4D97-AF65-F5344CB8AC3E}">
        <p14:creationId xmlns:p14="http://schemas.microsoft.com/office/powerpoint/2010/main" val="1778883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E3776-2E7B-AB88-BE54-D8996CDE4C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0519B-3177-536C-CBAF-81284A062AEE}"/>
              </a:ext>
            </a:extLst>
          </p:cNvPr>
          <p:cNvSpPr>
            <a:spLocks noGrp="1"/>
          </p:cNvSpPr>
          <p:nvPr>
            <p:ph type="title"/>
          </p:nvPr>
        </p:nvSpPr>
        <p:spPr/>
        <p:txBody>
          <a:bodyPr/>
          <a:lstStyle/>
          <a:p>
            <a:r>
              <a:rPr lang="en-GB" dirty="0"/>
              <a:t>EXISTING METHODS</a:t>
            </a:r>
          </a:p>
        </p:txBody>
      </p:sp>
      <p:sp>
        <p:nvSpPr>
          <p:cNvPr id="6" name="Rectangle 1">
            <a:extLst>
              <a:ext uri="{FF2B5EF4-FFF2-40B4-BE49-F238E27FC236}">
                <a16:creationId xmlns:a16="http://schemas.microsoft.com/office/drawing/2014/main" id="{44D6D7A2-0095-3AE3-0786-542A055CA7FE}"/>
              </a:ext>
            </a:extLst>
          </p:cNvPr>
          <p:cNvSpPr>
            <a:spLocks noGrp="1" noChangeArrowheads="1"/>
          </p:cNvSpPr>
          <p:nvPr>
            <p:ph idx="1"/>
          </p:nvPr>
        </p:nvSpPr>
        <p:spPr bwMode="auto">
          <a:xfrm>
            <a:off x="719494" y="1070878"/>
            <a:ext cx="10131425"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b="1" dirty="0"/>
              <a:t>Traditional Machine Learning Methods</a:t>
            </a:r>
          </a:p>
          <a:p>
            <a:pPr>
              <a:buFont typeface="Arial" panose="020B0604020202020204" pitchFamily="34" charset="0"/>
              <a:buChar char="•"/>
            </a:pPr>
            <a:r>
              <a:rPr lang="en-US" b="1" dirty="0"/>
              <a:t>Hidden Markov Models (HMMs)</a:t>
            </a:r>
            <a:endParaRPr lang="en-US" dirty="0"/>
          </a:p>
          <a:p>
            <a:pPr marL="742950" lvl="1" indent="-285750">
              <a:buFont typeface="Arial" panose="020B0604020202020204" pitchFamily="34" charset="0"/>
              <a:buChar char="•"/>
            </a:pPr>
            <a:r>
              <a:rPr lang="en-US" dirty="0"/>
              <a:t>Used in early lip-reading systems to model speech as a sequence of visual features.</a:t>
            </a:r>
          </a:p>
          <a:p>
            <a:pPr marL="742950" lvl="1" indent="-285750">
              <a:buFont typeface="Arial" panose="020B0604020202020204" pitchFamily="34" charset="0"/>
              <a:buChar char="•"/>
            </a:pPr>
            <a:r>
              <a:rPr lang="en-US" b="1" dirty="0"/>
              <a:t>Drawbacks:</a:t>
            </a:r>
            <a:endParaRPr lang="en-US" dirty="0"/>
          </a:p>
          <a:p>
            <a:pPr marL="1143000" lvl="2" indent="-228600">
              <a:buFont typeface="Arial" panose="020B0604020202020204" pitchFamily="34" charset="0"/>
              <a:buChar char="•"/>
            </a:pPr>
            <a:r>
              <a:rPr lang="en-US" dirty="0"/>
              <a:t>Struggles with real-world variability in lip movements.</a:t>
            </a:r>
          </a:p>
          <a:p>
            <a:pPr marL="1143000" lvl="2" indent="-228600">
              <a:buFont typeface="Arial" panose="020B0604020202020204" pitchFamily="34" charset="0"/>
              <a:buChar char="•"/>
            </a:pPr>
            <a:r>
              <a:rPr lang="en-US" dirty="0"/>
              <a:t>Poor generalization to new speakers or languages.</a:t>
            </a:r>
          </a:p>
          <a:p>
            <a:pPr>
              <a:buFont typeface="Arial" panose="020B0604020202020204" pitchFamily="34" charset="0"/>
              <a:buChar char="•"/>
            </a:pPr>
            <a:r>
              <a:rPr lang="en-US" b="1" dirty="0"/>
              <a:t>Support Vector Machines (SVMs) &amp; Random Forests</a:t>
            </a:r>
            <a:endParaRPr lang="en-US" dirty="0"/>
          </a:p>
          <a:p>
            <a:pPr marL="742950" lvl="1" indent="-285750">
              <a:buFont typeface="Arial" panose="020B0604020202020204" pitchFamily="34" charset="0"/>
              <a:buChar char="•"/>
            </a:pPr>
            <a:r>
              <a:rPr lang="en-US" dirty="0"/>
              <a:t>Employed to classify visual features extracted from video frames.</a:t>
            </a:r>
          </a:p>
          <a:p>
            <a:pPr marL="742950" lvl="1" indent="-285750">
              <a:buFont typeface="Arial" panose="020B0604020202020204" pitchFamily="34" charset="0"/>
              <a:buChar char="•"/>
            </a:pPr>
            <a:r>
              <a:rPr lang="en-US" b="1" dirty="0"/>
              <a:t>Drawbacks:</a:t>
            </a:r>
            <a:endParaRPr lang="en-US" dirty="0"/>
          </a:p>
          <a:p>
            <a:pPr marL="1143000" lvl="2" indent="-228600">
              <a:buFont typeface="Arial" panose="020B0604020202020204" pitchFamily="34" charset="0"/>
              <a:buChar char="•"/>
            </a:pPr>
            <a:r>
              <a:rPr lang="en-US" dirty="0"/>
              <a:t>Require handcrafted feature extraction.</a:t>
            </a:r>
          </a:p>
          <a:p>
            <a:pPr marL="1143000" lvl="2" indent="-228600">
              <a:buFont typeface="Arial" panose="020B0604020202020204" pitchFamily="34" charset="0"/>
              <a:buChar char="•"/>
            </a:pPr>
            <a:r>
              <a:rPr lang="en-US" dirty="0"/>
              <a:t>Do not scale well to large datasets.</a:t>
            </a:r>
          </a:p>
        </p:txBody>
      </p:sp>
    </p:spTree>
    <p:extLst>
      <p:ext uri="{BB962C8B-B14F-4D97-AF65-F5344CB8AC3E}">
        <p14:creationId xmlns:p14="http://schemas.microsoft.com/office/powerpoint/2010/main" val="298193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Proposed Method</a:t>
            </a:r>
          </a:p>
        </p:txBody>
      </p:sp>
      <p:sp>
        <p:nvSpPr>
          <p:cNvPr id="3" name="Content Placeholder 2"/>
          <p:cNvSpPr>
            <a:spLocks noGrp="1"/>
          </p:cNvSpPr>
          <p:nvPr>
            <p:ph idx="1"/>
          </p:nvPr>
        </p:nvSpPr>
        <p:spPr/>
        <p:txBody>
          <a:bodyPr>
            <a:normAutofit/>
          </a:bodyPr>
          <a:lstStyle/>
          <a:p>
            <a:r>
              <a:rPr lang="en-US" dirty="0"/>
              <a:t> A deep learning model using CNNs for spatial feature extraction and LSTMs for temporal modeling.</a:t>
            </a:r>
          </a:p>
          <a:p>
            <a:pPr marL="0" indent="0">
              <a:buNone/>
            </a:pPr>
            <a:endParaRPr lang="en-US" dirty="0"/>
          </a:p>
          <a:p>
            <a:r>
              <a:rPr lang="en-US" dirty="0"/>
              <a:t> End-to-end architecture improving performance on large datasets.</a:t>
            </a:r>
          </a:p>
          <a:p>
            <a:pPr marL="0" indent="0">
              <a:buNone/>
            </a:pPr>
            <a:endParaRPr lang="en-US" dirty="0"/>
          </a:p>
          <a:p>
            <a:r>
              <a:rPr lang="en-US" dirty="0"/>
              <a:t>Data augmentation techniques to improve model generalization.</a:t>
            </a:r>
          </a:p>
          <a:p>
            <a:pPr marL="0" indent="0">
              <a:buNone/>
            </a:pPr>
            <a:endParaRPr lang="en-GB" dirty="0"/>
          </a:p>
        </p:txBody>
      </p:sp>
    </p:spTree>
    <p:extLst>
      <p:ext uri="{BB962C8B-B14F-4D97-AF65-F5344CB8AC3E}">
        <p14:creationId xmlns:p14="http://schemas.microsoft.com/office/powerpoint/2010/main" val="2659618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Architecture Diagram </a:t>
            </a:r>
            <a:endParaRPr lang="en-GB" dirty="0"/>
          </a:p>
        </p:txBody>
      </p:sp>
      <p:pic>
        <p:nvPicPr>
          <p:cNvPr id="5" name="Content Placeholder 4">
            <a:extLst>
              <a:ext uri="{FF2B5EF4-FFF2-40B4-BE49-F238E27FC236}">
                <a16:creationId xmlns:a16="http://schemas.microsoft.com/office/drawing/2014/main" id="{D8324A70-1964-A44F-8F9E-A9EABD5F5D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0808" y="1143000"/>
            <a:ext cx="8089641" cy="4953000"/>
          </a:xfrm>
        </p:spPr>
      </p:pic>
    </p:spTree>
    <p:extLst>
      <p:ext uri="{BB962C8B-B14F-4D97-AF65-F5344CB8AC3E}">
        <p14:creationId xmlns:p14="http://schemas.microsoft.com/office/powerpoint/2010/main" val="2666729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04455-07C5-93E0-626D-5A0AC9FCC8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DA567A-C85B-4E86-41C3-0413D8E3FF15}"/>
              </a:ext>
            </a:extLst>
          </p:cNvPr>
          <p:cNvSpPr>
            <a:spLocks noGrp="1"/>
          </p:cNvSpPr>
          <p:nvPr>
            <p:ph type="title"/>
          </p:nvPr>
        </p:nvSpPr>
        <p:spPr/>
        <p:txBody>
          <a:bodyPr/>
          <a:lstStyle/>
          <a:p>
            <a:r>
              <a:rPr lang="en-GB" dirty="0"/>
              <a:t>Timeline of Project</a:t>
            </a:r>
          </a:p>
        </p:txBody>
      </p:sp>
      <p:pic>
        <p:nvPicPr>
          <p:cNvPr id="4" name="Picture 3">
            <a:extLst>
              <a:ext uri="{FF2B5EF4-FFF2-40B4-BE49-F238E27FC236}">
                <a16:creationId xmlns:a16="http://schemas.microsoft.com/office/drawing/2014/main" id="{C62A0D1D-5D8B-73A5-142F-9B20F3F97F21}"/>
              </a:ext>
            </a:extLst>
          </p:cNvPr>
          <p:cNvPicPr>
            <a:picLocks noChangeAspect="1"/>
          </p:cNvPicPr>
          <p:nvPr/>
        </p:nvPicPr>
        <p:blipFill>
          <a:blip r:embed="rId2"/>
          <a:stretch>
            <a:fillRect/>
          </a:stretch>
        </p:blipFill>
        <p:spPr>
          <a:xfrm>
            <a:off x="0" y="1504950"/>
            <a:ext cx="12192000" cy="3848100"/>
          </a:xfrm>
          <a:prstGeom prst="rect">
            <a:avLst/>
          </a:prstGeom>
        </p:spPr>
      </p:pic>
    </p:spTree>
    <p:extLst>
      <p:ext uri="{BB962C8B-B14F-4D97-AF65-F5344CB8AC3E}">
        <p14:creationId xmlns:p14="http://schemas.microsoft.com/office/powerpoint/2010/main" val="2806666243"/>
      </p:ext>
    </p:extLst>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ioinformatics" id="{2C23B8A5-E958-4A8C-AECF-01EA482D72F9}" vid="{45DF3A2B-1BA7-4465-AD96-220179DE36DE}"/>
    </a:ext>
  </a:extLst>
</a:theme>
</file>

<file path=docProps/app.xml><?xml version="1.0" encoding="utf-8"?>
<Properties xmlns="http://schemas.openxmlformats.org/officeDocument/2006/extended-properties" xmlns:vt="http://schemas.openxmlformats.org/officeDocument/2006/docPropsVTypes">
  <Template>Bioinformatics</Template>
  <TotalTime>693</TotalTime>
  <Words>1010</Words>
  <Application>Microsoft Office PowerPoint</Application>
  <PresentationFormat>Widescreen</PresentationFormat>
  <Paragraphs>141</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Bookman Old Style</vt:lpstr>
      <vt:lpstr>Cambria</vt:lpstr>
      <vt:lpstr>Times New Roman</vt:lpstr>
      <vt:lpstr>Verdana</vt:lpstr>
      <vt:lpstr>Bioinformatics</vt:lpstr>
      <vt:lpstr>                         CSD-G17 Lip Reading Using deep learning Models</vt:lpstr>
      <vt:lpstr>Abstract</vt:lpstr>
      <vt:lpstr>Literature Survey</vt:lpstr>
      <vt:lpstr>Literature Survey</vt:lpstr>
      <vt:lpstr>Literature Survey</vt:lpstr>
      <vt:lpstr>EXISTING METHODS</vt:lpstr>
      <vt:lpstr>Proposed Method</vt:lpstr>
      <vt:lpstr>Architecture Diagram </vt:lpstr>
      <vt:lpstr>Timeline of Project</vt:lpstr>
      <vt:lpstr>Conclusion</vt:lpstr>
      <vt:lpstr>References</vt:lpstr>
      <vt:lpstr>Real Time Implementation</vt:lpstr>
      <vt:lpstr>PowerPoint Presentation</vt:lpstr>
      <vt:lpstr>PowerPoint Presentation</vt:lpstr>
      <vt:lpstr>PowerPoint Presentation</vt:lpstr>
      <vt:lpstr>PowerPoint Presentation</vt:lpstr>
      <vt:lpstr>PowerPoint Presentation</vt:lpstr>
      <vt:lpstr>Paper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Mohammed Dhayan Ahmed</cp:lastModifiedBy>
  <cp:revision>18</cp:revision>
  <dcterms:created xsi:type="dcterms:W3CDTF">2023-03-16T03:26:27Z</dcterms:created>
  <dcterms:modified xsi:type="dcterms:W3CDTF">2025-05-14T10:54:09Z</dcterms:modified>
</cp:coreProperties>
</file>